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70"/>
  </p:notesMasterIdLst>
  <p:sldIdLst>
    <p:sldId id="258" r:id="rId3"/>
    <p:sldId id="260" r:id="rId4"/>
    <p:sldId id="342" r:id="rId5"/>
    <p:sldId id="312" r:id="rId6"/>
    <p:sldId id="313" r:id="rId7"/>
    <p:sldId id="330" r:id="rId8"/>
    <p:sldId id="273" r:id="rId9"/>
    <p:sldId id="274" r:id="rId10"/>
    <p:sldId id="277" r:id="rId11"/>
    <p:sldId id="278" r:id="rId12"/>
    <p:sldId id="279" r:id="rId13"/>
    <p:sldId id="333" r:id="rId14"/>
    <p:sldId id="280" r:id="rId15"/>
    <p:sldId id="281" r:id="rId16"/>
    <p:sldId id="275" r:id="rId17"/>
    <p:sldId id="276" r:id="rId18"/>
    <p:sldId id="266" r:id="rId19"/>
    <p:sldId id="267" r:id="rId20"/>
    <p:sldId id="268" r:id="rId21"/>
    <p:sldId id="269" r:id="rId22"/>
    <p:sldId id="270" r:id="rId23"/>
    <p:sldId id="290" r:id="rId24"/>
    <p:sldId id="291" r:id="rId25"/>
    <p:sldId id="292" r:id="rId26"/>
    <p:sldId id="293" r:id="rId27"/>
    <p:sldId id="295" r:id="rId28"/>
    <p:sldId id="296" r:id="rId29"/>
    <p:sldId id="311" r:id="rId30"/>
    <p:sldId id="331" r:id="rId31"/>
    <p:sldId id="297" r:id="rId32"/>
    <p:sldId id="298" r:id="rId33"/>
    <p:sldId id="299" r:id="rId34"/>
    <p:sldId id="302" r:id="rId35"/>
    <p:sldId id="282" r:id="rId36"/>
    <p:sldId id="265" r:id="rId37"/>
    <p:sldId id="283" r:id="rId38"/>
    <p:sldId id="307" r:id="rId39"/>
    <p:sldId id="314" r:id="rId40"/>
    <p:sldId id="315" r:id="rId41"/>
    <p:sldId id="284" r:id="rId42"/>
    <p:sldId id="285" r:id="rId43"/>
    <p:sldId id="286" r:id="rId44"/>
    <p:sldId id="322" r:id="rId45"/>
    <p:sldId id="287" r:id="rId46"/>
    <p:sldId id="288" r:id="rId47"/>
    <p:sldId id="289" r:id="rId48"/>
    <p:sldId id="323" r:id="rId49"/>
    <p:sldId id="324" r:id="rId50"/>
    <p:sldId id="325" r:id="rId51"/>
    <p:sldId id="294" r:id="rId52"/>
    <p:sldId id="326" r:id="rId53"/>
    <p:sldId id="321" r:id="rId54"/>
    <p:sldId id="344" r:id="rId55"/>
    <p:sldId id="340" r:id="rId56"/>
    <p:sldId id="343" r:id="rId57"/>
    <p:sldId id="341" r:id="rId58"/>
    <p:sldId id="345" r:id="rId59"/>
    <p:sldId id="327" r:id="rId60"/>
    <p:sldId id="300" r:id="rId61"/>
    <p:sldId id="301" r:id="rId62"/>
    <p:sldId id="328" r:id="rId63"/>
    <p:sldId id="303" r:id="rId64"/>
    <p:sldId id="304" r:id="rId65"/>
    <p:sldId id="332" r:id="rId66"/>
    <p:sldId id="306" r:id="rId67"/>
    <p:sldId id="329" r:id="rId68"/>
    <p:sldId id="320" r:id="rId69"/>
  </p:sldIdLst>
  <p:sldSz cx="9144000" cy="5143500" type="screen16x9"/>
  <p:notesSz cx="6858000" cy="9144000"/>
  <p:embeddedFontLst>
    <p:embeddedFont>
      <p:font typeface="Anton" pitchFamily="2" charset="77"/>
      <p:regular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Didact Gothic" pitchFamily="2" charset="0"/>
      <p:regular r:id="rId76"/>
    </p:embeddedFont>
    <p:embeddedFont>
      <p:font typeface="Helvetica Neue" panose="02000503000000020004" pitchFamily="2" charset="0"/>
      <p:regular r:id="rId77"/>
      <p:bold r:id="rId78"/>
      <p:italic r:id="rId79"/>
      <p:boldItalic r:id="rId80"/>
    </p:embeddedFont>
    <p:embeddedFont>
      <p:font typeface="Helvetica Neue Light" panose="02000403000000020004" pitchFamily="2" charset="0"/>
      <p:regular r:id="rId81"/>
      <p:bold r:id="rId82"/>
      <p:italic r:id="rId83"/>
      <p:boldItalic r:id="rId84"/>
    </p:embeddedFont>
    <p:embeddedFont>
      <p:font typeface="Lato" panose="020F0502020204030203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9F2782-25D4-4429-B3F4-CB03AAEB26B5}">
  <a:tblStyle styleId="{FB9F2782-25D4-4429-B3F4-CB03AAEB2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 autoAdjust="0"/>
    <p:restoredTop sz="94648"/>
  </p:normalViewPr>
  <p:slideViewPr>
    <p:cSldViewPr snapToGrid="0">
      <p:cViewPr varScale="1">
        <p:scale>
          <a:sx n="156" d="100"/>
          <a:sy n="156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4.fntdata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font" Target="fonts/font1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7.fntdata"/><Relationship Id="rId61" Type="http://schemas.openxmlformats.org/officeDocument/2006/relationships/slide" Target="slides/slide59.xml"/><Relationship Id="rId82" Type="http://schemas.openxmlformats.org/officeDocument/2006/relationships/font" Target="fonts/font12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2609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cd0c559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cd0c559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29fa399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29fa399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fcd0c559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fcd0c559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81f29fc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81f29fc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e29fa399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e29fa399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06b3fb41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06b3fb41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e29fa3992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ae29fa3992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e29fa399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e29fa399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99243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99243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fb28e4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fb28e4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81c52d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81c52d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81f29fce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1081f29fce3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1f29fce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1f29fce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1f29fce3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81f29fce3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9f2eb9b6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9f2eb9b6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81f29fce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81f29fce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696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440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81f29fce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1081f29fce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e29fa399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e29fa399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81f29fce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81f29fce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81f29fce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81f29fce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81f29fce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81f29fce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81f29fce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1081f29fce3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9f2eb9b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109f2eb9b6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9f2eb9b6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9f2eb9b6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EF89D2"/>
                </a:highlight>
              </a:rPr>
              <a:t>Profe/tutorx: Explicar cada uno sin entrar en detalle. Solo a fines de introducir el contenido</a:t>
            </a:r>
            <a:endParaRPr sz="1600">
              <a:highlight>
                <a:srgbClr val="EF89D2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f90c141b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af90c141b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9974b031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9974b031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8cd5c9223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8cd5c9223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8cd5c9223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8cd5c9223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754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cd5c922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cd5c922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8cd5c9223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8cd5c9223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Aclarar que cada una será desarrollada más adelante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195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8cd5c9223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78cd5c9223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cd5c922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cd5c922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9fb28e4e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9fb28e4e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99243597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99243597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8cd5c9223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8cd5c9223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fb28e4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fb28e4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8cd5c922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8cd5c922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29fa39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ae29fa39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757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f90c141b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f90c141b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72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0d00bc7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540d00bc7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3834f21d2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3834f21d2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3834f21d2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3834f21d2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9323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9564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f90c141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f90c141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bullets.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f90c141b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f90c141b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f90c141b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af90c141b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10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af90c141b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af90c141b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f90c141b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f90c141b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f90c141b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f90c141b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81f29fce3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81f29fce3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9015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f90c141b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f90c141b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f90c141b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f90c141b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a7fed631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a7fed631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29fa399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29fa399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06b3fb4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06b3fb4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81f29fce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1081f29fce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google.com/intl/es/chrome/?brand=UUXU&amp;gclid=Cj0KCQiA3Y-ABhCnARIsAKYDH7siyIILz6sp-rc9s7Gz41xrMQsGR3WyCY2D0t0XDIvQ3VnIZj_d43MaAhbJEALw_wcB&amp;gclsrc=aw.ds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ra.com/es?utm_campaign=%2300%20-%20WW%20-%20Search%20-%20EN%20-%20Branded&amp;gclid=Cj0KCQiA3Y-ABhCnARIsAKYDH7vItKUMYx5DDNUo76Dwilx3LpB4d2-ic9M79xoQbXf6O2RPKUVVlugaAhVkEALw_wcB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microsoft.com/es-es/edg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www.mozilla.org/es-AR/firefox/new/" TargetMode="External"/><Relationship Id="rId9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sublimetext.com/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marketplace.visualstudio.com/items?itemName=ritwickdey.LiveServer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wampserver.com/en/" TargetMode="External"/><Relationship Id="rId4" Type="http://schemas.openxmlformats.org/officeDocument/2006/relationships/hyperlink" Target="https://www.apachefriends.org/es/index.html" TargetMode="External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s/" TargetMode="External"/><Relationship Id="rId3" Type="http://schemas.openxmlformats.org/officeDocument/2006/relationships/hyperlink" Target="https://drive.google.com/file/d/11Qd_2a9YfHq7Yt4IGLXwWRs6OFpSu-6o/view" TargetMode="External"/><Relationship Id="rId7" Type="http://schemas.openxmlformats.org/officeDocument/2006/relationships/hyperlink" Target="https://eloquentjs-es.thedojo.mx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://little-dot.toxicode.fr/?hour-of-code" TargetMode="External"/><Relationship Id="rId4" Type="http://schemas.openxmlformats.org/officeDocument/2006/relationships/hyperlink" Target="https://teloexplicocongatitos.com/poster/tlecg0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9BD7DF9-4C36-E602-015F-2EB28FD6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61361"/>
              </a:clrFrom>
              <a:clrTo>
                <a:srgbClr val="06136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"/>
            <a:ext cx="9144000" cy="514258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63AE66-59B1-8C87-B842-715AD858D76B}"/>
              </a:ext>
            </a:extLst>
          </p:cNvPr>
          <p:cNvSpPr/>
          <p:nvPr/>
        </p:nvSpPr>
        <p:spPr>
          <a:xfrm>
            <a:off x="1937238" y="2538951"/>
            <a:ext cx="5269520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3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 minutos comenzamos…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993E07-758E-82B7-E28F-6652BCB3BBE5}"/>
              </a:ext>
            </a:extLst>
          </p:cNvPr>
          <p:cNvSpPr/>
          <p:nvPr/>
        </p:nvSpPr>
        <p:spPr>
          <a:xfrm>
            <a:off x="303810" y="1532966"/>
            <a:ext cx="8536375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6000" b="1" spc="38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s-ES" sz="6000" b="1" spc="38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desde Cero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C4D43C-4C43-C8FE-946D-1E7127FDCE9F}"/>
              </a:ext>
            </a:extLst>
          </p:cNvPr>
          <p:cNvSpPr/>
          <p:nvPr/>
        </p:nvSpPr>
        <p:spPr>
          <a:xfrm>
            <a:off x="5605787" y="4532459"/>
            <a:ext cx="3538213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s-ES" sz="2400" b="1" spc="38" dirty="0">
                <a:ln w="9525" cmpd="sng">
                  <a:solidFill>
                    <a:schemeClr val="bg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Lic. Jorge Angel PAEZ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94C61FB-D33E-EA38-C7F6-91D7CE7D0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" y="4262378"/>
            <a:ext cx="708663" cy="7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2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CUÁNDO</a:t>
            </a:r>
            <a:r>
              <a:rPr lang="en-GB" sz="42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NACE?</a:t>
            </a:r>
            <a:endParaRPr sz="42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63"/>
          <p:cNvSpPr txBox="1"/>
          <p:nvPr/>
        </p:nvSpPr>
        <p:spPr>
          <a:xfrm>
            <a:off x="65875" y="1416750"/>
            <a:ext cx="42441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aparición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pública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encontramos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año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1995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herramienta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Netscape Navigator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objetivo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agregar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páginas</a:t>
            </a:r>
            <a:r>
              <a:rPr lang="en-GB" sz="20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1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61" name="Google Shape;3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000" y="1416750"/>
            <a:ext cx="4625326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25" y="581550"/>
            <a:ext cx="5143500" cy="34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/>
        </p:nvSpPr>
        <p:spPr>
          <a:xfrm>
            <a:off x="-178102" y="941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EVOLUCIÓN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75" y="624950"/>
            <a:ext cx="5118049" cy="287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4"/>
          <p:cNvSpPr txBox="1"/>
          <p:nvPr/>
        </p:nvSpPr>
        <p:spPr>
          <a:xfrm>
            <a:off x="871500" y="3662125"/>
            <a:ext cx="74010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primera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versión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ES1 se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lanzó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1997 y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fue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cambiando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600" dirty="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focalizamos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b="1" dirty="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la version ES5</a:t>
            </a:r>
            <a:endParaRPr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vaScript 🦊 jonmircha">
            <a:extLst>
              <a:ext uri="{FF2B5EF4-FFF2-40B4-BE49-F238E27FC236}">
                <a16:creationId xmlns:a16="http://schemas.microsoft.com/office/drawing/2014/main" id="{69C09F94-C3BE-880C-8A34-2FD29EDB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2" y="993876"/>
            <a:ext cx="7061535" cy="376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33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/>
        </p:nvSpPr>
        <p:spPr>
          <a:xfrm>
            <a:off x="-439359" y="281950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50" y="1415795"/>
            <a:ext cx="2399100" cy="23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 txBox="1"/>
          <p:nvPr/>
        </p:nvSpPr>
        <p:spPr>
          <a:xfrm>
            <a:off x="644450" y="1710275"/>
            <a:ext cx="62484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tanto Java con Javascript son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uno es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900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diferentes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no es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mencionarlos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sinónimos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0" name="Google Shape;380;p65"/>
          <p:cNvSpPr/>
          <p:nvPr/>
        </p:nvSpPr>
        <p:spPr>
          <a:xfrm>
            <a:off x="1070050" y="3088525"/>
            <a:ext cx="5362500" cy="739200"/>
          </a:xfrm>
          <a:prstGeom prst="rect">
            <a:avLst/>
          </a:prstGeom>
          <a:noFill/>
          <a:ln w="28575" cap="flat" cmpd="sng">
            <a:solidFill>
              <a:srgbClr val="EF89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310"/>
            <a:ext cx="3062925" cy="1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6"/>
          <p:cNvSpPr txBox="1"/>
          <p:nvPr/>
        </p:nvSpPr>
        <p:spPr>
          <a:xfrm>
            <a:off x="2613725" y="1777450"/>
            <a:ext cx="60384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declaraciones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clases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cambio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sistema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tiempo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donde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booleanos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de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8" name="Google Shape;388;p66"/>
          <p:cNvSpPr txBox="1"/>
          <p:nvPr/>
        </p:nvSpPr>
        <p:spPr>
          <a:xfrm>
            <a:off x="-428875" y="237177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DIFERENCIA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JAVA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0"/>
          <p:cNvSpPr txBox="1"/>
          <p:nvPr/>
        </p:nvSpPr>
        <p:spPr>
          <a:xfrm>
            <a:off x="300789" y="0"/>
            <a:ext cx="684646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8" name="Google Shape;3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25" y="879850"/>
            <a:ext cx="6297298" cy="3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/>
        </p:nvSpPr>
        <p:spPr>
          <a:xfrm>
            <a:off x="-1875453" y="826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FRONT-END y BACK-END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6" name="Google Shape;346;p61"/>
          <p:cNvSpPr txBox="1"/>
          <p:nvPr/>
        </p:nvSpPr>
        <p:spPr>
          <a:xfrm>
            <a:off x="777400" y="1120350"/>
            <a:ext cx="75522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se utiliza tanto para construir aplicaciones de Frontend como de Backend.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2000" b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Frontend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entendemos a la parte de la aplicación que corre en el navegador y con la cual interactúan los usuarios.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 tal, estaremos creando aplicaciones con </a:t>
            </a:r>
            <a:r>
              <a:rPr lang="en-GB" sz="200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Javascript, HTML y CSS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; vinculando los tres lenguajes en el desarrollo un único producto.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Nuestra aplicación de Frontend también consume </a:t>
            </a:r>
            <a:r>
              <a:rPr lang="en-GB" sz="2000" i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datos y servicios ofrecidos por algún </a:t>
            </a:r>
            <a:r>
              <a:rPr lang="en-GB" sz="2000" b="1" i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Backend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Javascript será la herramienta que nos permitirá comunicarnos e intercambiar información con APIs u otras aplicaciones.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APLICACIONES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52"/>
          <p:cNvSpPr txBox="1"/>
          <p:nvPr/>
        </p:nvSpPr>
        <p:spPr>
          <a:xfrm>
            <a:off x="95250" y="1106900"/>
            <a:ext cx="5286300" cy="3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Mientras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sitios web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brindar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información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estática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las web apps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múltiples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tareas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 son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plataformas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dinámicas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sus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están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constante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mantenimiento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mejora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500" y="909900"/>
            <a:ext cx="3571650" cy="35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8" name="Google Shape;288;p53"/>
          <p:cNvSpPr txBox="1"/>
          <p:nvPr/>
        </p:nvSpPr>
        <p:spPr>
          <a:xfrm>
            <a:off x="804825" y="1082350"/>
            <a:ext cx="7401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Plataformas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MercadoLibre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Youtube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Gmail, Facebook son web apps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cantidad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ofrecen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principalmente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manera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 i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ABE693-08B3-DA04-4437-B116AFF9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4" y="2050099"/>
            <a:ext cx="6270171" cy="30467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2022750" y="2009050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JAVASCRIPT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DESDE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CERO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0" y="1191126"/>
            <a:ext cx="9033990" cy="91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lang="en-GB" sz="20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1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GB"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ARITMETICOS</a:t>
            </a:r>
            <a:r>
              <a:rPr lang="en-GB" sz="1800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800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LÓGICOS</a:t>
            </a:r>
            <a:endParaRPr sz="12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2C0192B-C146-191E-7CB7-CD8DA2BF9467}"/>
              </a:ext>
            </a:extLst>
          </p:cNvPr>
          <p:cNvSpPr/>
          <p:nvPr/>
        </p:nvSpPr>
        <p:spPr>
          <a:xfrm>
            <a:off x="5990309" y="4382850"/>
            <a:ext cx="3043681" cy="6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000" b="1" dirty="0">
                <a:solidFill>
                  <a:schemeClr val="bg1"/>
                </a:solidFill>
              </a:rPr>
              <a:t>Lic. Jorge Angel PAEZ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/>
        </p:nvSpPr>
        <p:spPr>
          <a:xfrm>
            <a:off x="312820" y="284505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871500" y="1274950"/>
            <a:ext cx="7401000" cy="338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actualidad, el desarrollo desde cero de sitios web estáticos, es decir, aquellos cuya información no cambia en respuesta a las acciones del usuario, es poco frecuente.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que se busca construir en el ámbito laboral, son plataformas que ofrezcan un alto nivel de interactividad, y un variado número de funcionalidades. Ya no hablamos de sitios, sino de aplicaciones web que permiten realizar tareas importantes a sus usuarios</a:t>
            </a:r>
            <a:r>
              <a:rPr lang="en-GB" sz="180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/>
        </p:nvSpPr>
        <p:spPr>
          <a:xfrm>
            <a:off x="312820" y="260442"/>
            <a:ext cx="88311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APLICACIÓN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WEB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3" name="Google Shape;303;p55"/>
          <p:cNvSpPr txBox="1"/>
          <p:nvPr/>
        </p:nvSpPr>
        <p:spPr>
          <a:xfrm>
            <a:off x="871500" y="1274950"/>
            <a:ext cx="7401000" cy="384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</a:t>
            </a:r>
            <a:r>
              <a:rPr lang="en-GB" sz="1600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funcionalidades</a:t>
            </a: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entendemos diversas tareas que los usuarios y clientes pueden realizar y son típicamente demandadas hoy. 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interactividad en la página es una de ellas. Por ejemplo implementar animaciones y transiciones complejas, respuestas a ciertos eventos de los usuarios (como clickear un botón), o capturar y enviar datos mediante formularios.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normal también consumir alguna API o servicio de backend y/o base de datos, con la cual podemos cargar y administrar la información de la página.</a:t>
            </a: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5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8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CON LOS SITIOS WEB</a:t>
            </a:r>
            <a:endParaRPr sz="38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6"/>
          <p:cNvSpPr txBox="1"/>
          <p:nvPr/>
        </p:nvSpPr>
        <p:spPr>
          <a:xfrm>
            <a:off x="0" y="33255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HTML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2" name="Google Shape;4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725" y="1458975"/>
            <a:ext cx="47434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6"/>
          <p:cNvSpPr txBox="1"/>
          <p:nvPr/>
        </p:nvSpPr>
        <p:spPr>
          <a:xfrm>
            <a:off x="175825" y="1292475"/>
            <a:ext cx="3867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marcado</a:t>
            </a:r>
            <a:r>
              <a:rPr lang="en-GB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documentos</a:t>
            </a:r>
            <a:r>
              <a:rPr lang="en-GB" sz="18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web. </a:t>
            </a:r>
            <a:endParaRPr sz="18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"/>
              <a:buChar char="●"/>
            </a:pPr>
            <a:r>
              <a:rPr lang="en-GB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endParaRPr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/>
        </p:nvSpPr>
        <p:spPr>
          <a:xfrm>
            <a:off x="0" y="347175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CSS</a:t>
            </a:r>
            <a:endParaRPr sz="42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77"/>
          <p:cNvSpPr txBox="1"/>
          <p:nvPr/>
        </p:nvSpPr>
        <p:spPr>
          <a:xfrm>
            <a:off x="243200" y="1158200"/>
            <a:ext cx="8779502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CSS,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español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«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hojas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estilo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cascada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», es un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gráfico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presentación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documento</a:t>
            </a:r>
            <a:r>
              <a:rPr lang="en-GB" sz="16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estructurado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escrito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marcado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.​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frecuente</a:t>
            </a:r>
            <a:r>
              <a:rPr lang="en-GB" sz="16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Reglas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Medidas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600"/>
              <a:buFont typeface="Helvetica Neue"/>
              <a:buChar char="●"/>
            </a:pPr>
            <a:r>
              <a:rPr lang="en-GB" sz="1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</a:t>
            </a:r>
            <a:endParaRPr sz="16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/>
          <p:nvPr/>
        </p:nvSpPr>
        <p:spPr>
          <a:xfrm>
            <a:off x="321714" y="610924"/>
            <a:ext cx="58401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RELACIÓN</a:t>
            </a:r>
            <a:r>
              <a:rPr lang="en-GB" sz="37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ENTRE HTML, CSS &amp; JS</a:t>
            </a:r>
            <a:endParaRPr sz="53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78"/>
          <p:cNvSpPr txBox="1"/>
          <p:nvPr/>
        </p:nvSpPr>
        <p:spPr>
          <a:xfrm>
            <a:off x="886350" y="2197650"/>
            <a:ext cx="76683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sus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sitio web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consonancia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 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y JS. </a:t>
            </a: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darle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queremos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mostrar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 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la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definición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diseño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</a:t>
            </a: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CEFC9"/>
              </a:buClr>
              <a:buSzPts val="1400"/>
              <a:buFont typeface="Helvetica Neue"/>
              <a:buChar char="●"/>
            </a:pPr>
            <a:r>
              <a:rPr lang="en-GB" sz="23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45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entonces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utilizará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ambos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(HTML y CSS) para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controlar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comportamiento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funcionalidad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45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nuestros</a:t>
            </a:r>
            <a:r>
              <a:rPr lang="en-GB" sz="145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sitio web.</a:t>
            </a:r>
            <a:endParaRPr sz="115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 dirty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Google Shape;509;p78"/>
          <p:cNvPicPr preferRelativeResize="0"/>
          <p:nvPr/>
        </p:nvPicPr>
        <p:blipFill rotWithShape="1">
          <a:blip r:embed="rId3">
            <a:alphaModFix/>
          </a:blip>
          <a:srcRect t="26051"/>
          <a:stretch/>
        </p:blipFill>
        <p:spPr>
          <a:xfrm>
            <a:off x="1960700" y="1428097"/>
            <a:ext cx="863734" cy="63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8"/>
          <p:cNvPicPr preferRelativeResize="0"/>
          <p:nvPr/>
        </p:nvPicPr>
        <p:blipFill rotWithShape="1">
          <a:blip r:embed="rId4">
            <a:alphaModFix/>
          </a:blip>
          <a:srcRect t="13028"/>
          <a:stretch/>
        </p:blipFill>
        <p:spPr>
          <a:xfrm>
            <a:off x="4325269" y="1348262"/>
            <a:ext cx="612178" cy="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8"/>
          <p:cNvPicPr preferRelativeResize="0"/>
          <p:nvPr/>
        </p:nvPicPr>
        <p:blipFill rotWithShape="1">
          <a:blip r:embed="rId5">
            <a:alphaModFix/>
          </a:blip>
          <a:srcRect l="25900" r="25866"/>
          <a:stretch/>
        </p:blipFill>
        <p:spPr>
          <a:xfrm>
            <a:off x="6252047" y="1366824"/>
            <a:ext cx="612178" cy="71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/>
        </p:nvSpPr>
        <p:spPr>
          <a:xfrm>
            <a:off x="860450" y="10943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1025625" y="2158525"/>
            <a:ext cx="72579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 de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procedimientos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ordenados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necesitan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realizar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cierta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acción</a:t>
            </a:r>
            <a:r>
              <a:rPr lang="en-GB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tomar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sumarlo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obtener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1002150" y="37175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2" name="Google Shape;532;p81"/>
          <p:cNvSpPr txBox="1"/>
          <p:nvPr/>
        </p:nvSpPr>
        <p:spPr>
          <a:xfrm>
            <a:off x="228300" y="1884375"/>
            <a:ext cx="4968900" cy="23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fortalecer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desarrolladores</a:t>
            </a:r>
            <a:r>
              <a:rPr lang="en-GB" sz="19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problema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complejo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dividir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resolución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pasos,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pensar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cómo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resolver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y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luego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secuenciarlos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correctamente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19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llegar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resultado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esperado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7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3" name="Google Shape;5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200" y="1804275"/>
            <a:ext cx="3642000" cy="23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31;p81">
            <a:extLst>
              <a:ext uri="{FF2B5EF4-FFF2-40B4-BE49-F238E27FC236}">
                <a16:creationId xmlns:a16="http://schemas.microsoft.com/office/drawing/2014/main" id="{98A19B13-F326-8AFE-11C3-705C24667D12}"/>
              </a:ext>
            </a:extLst>
          </p:cNvPr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68908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-2150124" y="0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ALGORITMO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" name="Picture 2" descr="DIAGRAMA DE FLUJO">
            <a:extLst>
              <a:ext uri="{FF2B5EF4-FFF2-40B4-BE49-F238E27FC236}">
                <a16:creationId xmlns:a16="http://schemas.microsoft.com/office/drawing/2014/main" id="{9BA0E805-80BD-F604-2075-624F2022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96" y="807763"/>
            <a:ext cx="5200208" cy="43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9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5"/>
          <p:cNvSpPr txBox="1"/>
          <p:nvPr/>
        </p:nvSpPr>
        <p:spPr>
          <a:xfrm>
            <a:off x="707225" y="390263"/>
            <a:ext cx="54894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INICIEMOS</a:t>
            </a:r>
            <a:r>
              <a:rPr lang="en-GB" sz="39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LA </a:t>
            </a:r>
            <a:r>
              <a:rPr lang="en-GB" sz="39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GRABACIÓN</a:t>
            </a:r>
            <a:endParaRPr sz="39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3" name="Google Shape;183;p4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45"/>
          <p:cNvSpPr txBox="1"/>
          <p:nvPr/>
        </p:nvSpPr>
        <p:spPr>
          <a:xfrm>
            <a:off x="707225" y="1631268"/>
            <a:ext cx="76204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5EB57C-B4A1-6546-77A9-D9F0C33C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1447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2"/>
          <p:cNvSpPr txBox="1"/>
          <p:nvPr/>
        </p:nvSpPr>
        <p:spPr>
          <a:xfrm>
            <a:off x="1119300" y="1677200"/>
            <a:ext cx="6905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A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UTILIZAR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3600" b="0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EL </a:t>
            </a:r>
            <a:r>
              <a:rPr lang="en-GB" sz="3600" b="0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CURSO</a:t>
            </a:r>
            <a:endParaRPr sz="3600" b="0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5" name="Google Shape;545;p83"/>
          <p:cNvSpPr txBox="1"/>
          <p:nvPr/>
        </p:nvSpPr>
        <p:spPr>
          <a:xfrm>
            <a:off x="841375" y="3330525"/>
            <a:ext cx="68940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Chrome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Firefox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Edge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Opera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6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6" name="Google Shape;546;p83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83"/>
          <p:cNvGrpSpPr/>
          <p:nvPr/>
        </p:nvGrpSpPr>
        <p:grpSpPr>
          <a:xfrm>
            <a:off x="1746525" y="2111325"/>
            <a:ext cx="5650925" cy="1219200"/>
            <a:chOff x="1463825" y="1759275"/>
            <a:chExt cx="5650925" cy="1219200"/>
          </a:xfrm>
        </p:grpSpPr>
        <p:pic>
          <p:nvPicPr>
            <p:cNvPr id="548" name="Google Shape;548;p8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6382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813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8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98875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8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895550" y="17592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83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3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nton"/>
                <a:ea typeface="Anton"/>
                <a:cs typeface="Anton"/>
                <a:sym typeface="Anton"/>
              </a:rPr>
              <a:t>NAVEGADORES WEB</a:t>
            </a:r>
            <a:endParaRPr sz="24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9225" y="1072400"/>
            <a:ext cx="502250" cy="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4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1" name="Google Shape;561;p84"/>
          <p:cNvSpPr txBox="1"/>
          <p:nvPr/>
        </p:nvSpPr>
        <p:spPr>
          <a:xfrm>
            <a:off x="2164588" y="3800575"/>
            <a:ext cx="49467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Sublime Text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-GB" sz="2000" b="0" i="0" u="none" strike="noStrike" cap="none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84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563" name="Google Shape;56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725" y="2014433"/>
            <a:ext cx="1365448" cy="13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588" y="1835805"/>
            <a:ext cx="1634175" cy="16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84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67" name="Google Shape;567;p84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EDITORES</a:t>
            </a:r>
            <a:r>
              <a:rPr lang="en-GB" sz="2400" dirty="0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 DE CÓDIGO</a:t>
            </a:r>
            <a:endParaRPr sz="2400" dirty="0">
              <a:solidFill>
                <a:schemeClr val="tx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8" name="Google Shape;568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0725" y="1050975"/>
            <a:ext cx="545100" cy="5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/>
          <p:nvPr/>
        </p:nvSpPr>
        <p:spPr>
          <a:xfrm>
            <a:off x="0" y="92000"/>
            <a:ext cx="91440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HERRAMIENTAS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7"/>
          <p:cNvSpPr txBox="1"/>
          <p:nvPr/>
        </p:nvSpPr>
        <p:spPr>
          <a:xfrm>
            <a:off x="2065050" y="3920425"/>
            <a:ext cx="50139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Live Server (VS Code)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XAMPP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,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WampServer</a:t>
            </a:r>
            <a:r>
              <a:rPr lang="en-GB" sz="18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7"/>
          <p:cNvSpPr/>
          <p:nvPr/>
        </p:nvSpPr>
        <p:spPr>
          <a:xfrm>
            <a:off x="0" y="0"/>
            <a:ext cx="310800" cy="51543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7"/>
          <p:cNvSpPr/>
          <p:nvPr/>
        </p:nvSpPr>
        <p:spPr>
          <a:xfrm>
            <a:off x="4" y="4116575"/>
            <a:ext cx="756300" cy="756300"/>
          </a:xfrm>
          <a:prstGeom prst="ellipse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700" y="1737200"/>
            <a:ext cx="1927250" cy="1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 rotWithShape="1">
          <a:blip r:embed="rId7">
            <a:alphaModFix/>
          </a:blip>
          <a:srcRect l="19704" r="22748"/>
          <a:stretch/>
        </p:blipFill>
        <p:spPr>
          <a:xfrm>
            <a:off x="3686275" y="1840275"/>
            <a:ext cx="1927249" cy="1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7850" y="1886688"/>
            <a:ext cx="1634175" cy="162828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20875" y="1041513"/>
            <a:ext cx="4163100" cy="564000"/>
          </a:xfrm>
          <a:prstGeom prst="rect">
            <a:avLst/>
          </a:prstGeom>
          <a:solidFill>
            <a:srgbClr val="3CE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7"/>
          <p:cNvSpPr txBox="1"/>
          <p:nvPr/>
        </p:nvSpPr>
        <p:spPr>
          <a:xfrm>
            <a:off x="310800" y="1041525"/>
            <a:ext cx="35052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latin typeface="Anton"/>
                <a:ea typeface="Anton"/>
                <a:cs typeface="Anton"/>
                <a:sym typeface="Anton"/>
              </a:rPr>
              <a:t>SERVIDORES</a:t>
            </a:r>
            <a:endParaRPr sz="2400" dirty="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3" name="Google Shape;613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5610" y="1085735"/>
            <a:ext cx="475575" cy="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/>
          <p:nvPr/>
        </p:nvSpPr>
        <p:spPr>
          <a:xfrm>
            <a:off x="1212600" y="2077200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8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r>
              <a:rPr lang="en-GB" sz="38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JAVASCRIPT</a:t>
            </a:r>
            <a:endParaRPr sz="3800" b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1398000" y="6402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 dirty="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405" y="1202087"/>
            <a:ext cx="3287190" cy="2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68"/>
          <p:cNvCxnSpPr>
            <a:endCxn id="400" idx="1"/>
          </p:cNvCxnSpPr>
          <p:nvPr/>
        </p:nvCxnSpPr>
        <p:spPr>
          <a:xfrm>
            <a:off x="3054625" y="2700500"/>
            <a:ext cx="1749600" cy="153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68"/>
          <p:cNvCxnSpPr>
            <a:stCxn id="402" idx="3"/>
            <a:endCxn id="403" idx="1"/>
          </p:cNvCxnSpPr>
          <p:nvPr/>
        </p:nvCxnSpPr>
        <p:spPr>
          <a:xfrm rot="10800000" flipH="1">
            <a:off x="4246163" y="2747600"/>
            <a:ext cx="1749600" cy="14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68"/>
          <p:cNvCxnSpPr>
            <a:stCxn id="405" idx="2"/>
            <a:endCxn id="400" idx="0"/>
          </p:cNvCxnSpPr>
          <p:nvPr/>
        </p:nvCxnSpPr>
        <p:spPr>
          <a:xfrm>
            <a:off x="4525188" y="29869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68"/>
          <p:cNvCxnSpPr>
            <a:stCxn id="407" idx="3"/>
            <a:endCxn id="403" idx="1"/>
          </p:cNvCxnSpPr>
          <p:nvPr/>
        </p:nvCxnSpPr>
        <p:spPr>
          <a:xfrm>
            <a:off x="3054650" y="2700575"/>
            <a:ext cx="2941200" cy="4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68"/>
          <p:cNvSpPr txBox="1"/>
          <p:nvPr/>
        </p:nvSpPr>
        <p:spPr>
          <a:xfrm>
            <a:off x="-598127" y="88676"/>
            <a:ext cx="608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ELEMENTOS</a:t>
            </a:r>
            <a:r>
              <a:rPr lang="en-GB" sz="45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BÁSICOS</a:t>
            </a:r>
            <a:endParaRPr sz="45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68"/>
          <p:cNvSpPr txBox="1"/>
          <p:nvPr/>
        </p:nvSpPr>
        <p:spPr>
          <a:xfrm>
            <a:off x="610425" y="851388"/>
            <a:ext cx="808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bien a lo largo del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desarrollarán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profundidad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necesario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saber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para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trabajar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con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existen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básicos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GB" sz="1600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imprescindibles</a:t>
            </a:r>
            <a:r>
              <a:rPr lang="en-GB" sz="16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758150" y="2062625"/>
            <a:ext cx="2296500" cy="12759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8"/>
          <p:cNvSpPr txBox="1"/>
          <p:nvPr/>
        </p:nvSpPr>
        <p:spPr>
          <a:xfrm>
            <a:off x="3376938" y="1711050"/>
            <a:ext cx="2296500" cy="12759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68"/>
          <p:cNvSpPr txBox="1"/>
          <p:nvPr/>
        </p:nvSpPr>
        <p:spPr>
          <a:xfrm>
            <a:off x="5995750" y="2109625"/>
            <a:ext cx="2296500" cy="12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1" name="Google Shape;411;p68"/>
          <p:cNvCxnSpPr>
            <a:stCxn id="407" idx="0"/>
            <a:endCxn id="407" idx="0"/>
          </p:cNvCxnSpPr>
          <p:nvPr/>
        </p:nvCxnSpPr>
        <p:spPr>
          <a:xfrm>
            <a:off x="1906400" y="20626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68"/>
          <p:cNvSpPr txBox="1"/>
          <p:nvPr/>
        </p:nvSpPr>
        <p:spPr>
          <a:xfrm>
            <a:off x="1949663" y="3597050"/>
            <a:ext cx="2296500" cy="12759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ARRAYS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4804225" y="3597050"/>
            <a:ext cx="2296500" cy="12759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sz="1500" b="1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2" name="Google Shape;412;p68"/>
          <p:cNvCxnSpPr>
            <a:stCxn id="402" idx="0"/>
            <a:endCxn id="405" idx="2"/>
          </p:cNvCxnSpPr>
          <p:nvPr/>
        </p:nvCxnSpPr>
        <p:spPr>
          <a:xfrm rot="10800000" flipH="1">
            <a:off x="3097913" y="2986850"/>
            <a:ext cx="14274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68"/>
          <p:cNvCxnSpPr>
            <a:stCxn id="407" idx="3"/>
          </p:cNvCxnSpPr>
          <p:nvPr/>
        </p:nvCxnSpPr>
        <p:spPr>
          <a:xfrm>
            <a:off x="3054650" y="2700575"/>
            <a:ext cx="517500" cy="8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68"/>
          <p:cNvCxnSpPr>
            <a:stCxn id="400" idx="1"/>
            <a:endCxn id="402" idx="3"/>
          </p:cNvCxnSpPr>
          <p:nvPr/>
        </p:nvCxnSpPr>
        <p:spPr>
          <a:xfrm rot="10800000">
            <a:off x="4246225" y="4235000"/>
            <a:ext cx="55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68"/>
          <p:cNvCxnSpPr>
            <a:stCxn id="403" idx="1"/>
          </p:cNvCxnSpPr>
          <p:nvPr/>
        </p:nvCxnSpPr>
        <p:spPr>
          <a:xfrm flipH="1">
            <a:off x="5277850" y="2747575"/>
            <a:ext cx="717900" cy="8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b="0" i="1" u="none" strike="noStrike" cap="none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PREGUNTAS</a:t>
            </a:r>
            <a:r>
              <a:rPr lang="en-GB" sz="4000" b="0" i="1" u="none" strike="noStrike" cap="none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000" b="0" i="1" u="none" strike="noStrike" cap="none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/>
        </p:nvSpPr>
        <p:spPr>
          <a:xfrm>
            <a:off x="78849" y="1465850"/>
            <a:ext cx="8692171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sus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reglas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la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respeta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estándares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9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asocia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al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HTML que se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carga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Tenemos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dos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maneras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escribir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JavaScript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67"/>
          <p:cNvSpPr txBox="1"/>
          <p:nvPr/>
        </p:nvSpPr>
        <p:spPr>
          <a:xfrm>
            <a:off x="-414703" y="290244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CÓDIGO JAVASCRIPT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8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1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68"/>
          <p:cNvSpPr txBox="1"/>
          <p:nvPr/>
        </p:nvSpPr>
        <p:spPr>
          <a:xfrm>
            <a:off x="924471" y="1019595"/>
            <a:ext cx="5799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5" name="Google Shape;445;p68"/>
          <p:cNvSpPr txBox="1"/>
          <p:nvPr/>
        </p:nvSpPr>
        <p:spPr>
          <a:xfrm>
            <a:off x="1321050" y="2945100"/>
            <a:ext cx="6501900" cy="11679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Aquí se escribe el código JS 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186458"/>
            <a:ext cx="862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LAS CLASES GRABADAS PUEDEN DEMORAR HASTA 48 HORAS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EducacionIT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NO PIDE RENDIR EXÁMENES (NO SON OBLIGATORIOS)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SUPER RECOMENDABLE HACERLOS YA QUE SIRVEN PARA FIJAR CONCEPTOS</a:t>
            </a:r>
          </a:p>
          <a:p>
            <a:pPr marL="285750" lvl="6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UTILIZAREMOS EL CHAT DE </a:t>
            </a:r>
            <a:r>
              <a:rPr lang="es-AR" sz="18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ALUMNI</a:t>
            </a:r>
            <a:r>
              <a:rPr lang="es-AR" sz="1800" b="1" dirty="0">
                <a:solidFill>
                  <a:schemeClr val="tx1"/>
                </a:solidFill>
                <a:highlight>
                  <a:srgbClr val="FFFF00"/>
                </a:highlight>
              </a:rPr>
              <a:t> PARA COMUNICARNOS. </a:t>
            </a:r>
            <a:endParaRPr lang="es-AR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ACCEDE AL CONTENIDO (TODO EL CONTENIDO DE LA CURSADA)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6 CLASES DE 3 HORAS - MATERIAL DIVIDIDO EN 5 MÓDULOS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MAS O MENOS CADA UNA CLASE, 1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CA459D8F-04A7-0CE8-856A-D933AEE0B38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482892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/>
        </p:nvSpPr>
        <p:spPr>
          <a:xfrm>
            <a:off x="494250" y="2175638"/>
            <a:ext cx="8155500" cy="1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individual con 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extensión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.</a:t>
            </a:r>
            <a:r>
              <a:rPr lang="en-GB" sz="2000" b="1" dirty="0" err="1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mi-archivo.js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vincula con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etiqueta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&lt;script&gt;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atributo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“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”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Recuerda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2" name="Google Shape;452;p69"/>
          <p:cNvSpPr txBox="1"/>
          <p:nvPr/>
        </p:nvSpPr>
        <p:spPr>
          <a:xfrm>
            <a:off x="1461600" y="410188"/>
            <a:ext cx="62208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CÓMO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ESCRIBIR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CÓDIGO JS?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>
            <a:off x="1321050" y="3867788"/>
            <a:ext cx="6501900" cy="452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i="1" dirty="0" err="1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js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/main.js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6" name="Google Shape;456;p69"/>
          <p:cNvSpPr/>
          <p:nvPr/>
        </p:nvSpPr>
        <p:spPr>
          <a:xfrm>
            <a:off x="362875" y="410200"/>
            <a:ext cx="789000" cy="789000"/>
          </a:xfrm>
          <a:prstGeom prst="ellipse">
            <a:avLst/>
          </a:prstGeom>
          <a:solidFill>
            <a:srgbClr val="EEFF41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9"/>
          <p:cNvSpPr txBox="1"/>
          <p:nvPr/>
        </p:nvSpPr>
        <p:spPr>
          <a:xfrm>
            <a:off x="590271" y="544300"/>
            <a:ext cx="3342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Anton"/>
                <a:ea typeface="Anton"/>
                <a:cs typeface="Anton"/>
                <a:sym typeface="Anton"/>
              </a:rPr>
              <a:t>2</a:t>
            </a:r>
            <a:endParaRPr sz="25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/>
          <p:nvPr/>
        </p:nvSpPr>
        <p:spPr>
          <a:xfrm>
            <a:off x="-734369" y="415101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REGLAS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3" name="Google Shape;463;p70"/>
          <p:cNvSpPr txBox="1"/>
          <p:nvPr/>
        </p:nvSpPr>
        <p:spPr>
          <a:xfrm>
            <a:off x="992400" y="1205613"/>
            <a:ext cx="70212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tienen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blanco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(al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igual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HTML).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Case sensitive: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distingue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mayúsculas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minúsculas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bloques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comentarios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4" name="Google Shape;464;p70"/>
          <p:cNvSpPr txBox="1"/>
          <p:nvPr/>
        </p:nvSpPr>
        <p:spPr>
          <a:xfrm>
            <a:off x="1321050" y="3004725"/>
            <a:ext cx="6501900" cy="1567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Comentario simple: una línea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/* Comentario de más de una línea I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  Comentario de más de una línea II */</a:t>
            </a:r>
            <a:endParaRPr sz="160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/>
        </p:nvSpPr>
        <p:spPr>
          <a:xfrm>
            <a:off x="-87853" y="51138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SINTAXIS</a:t>
            </a:r>
            <a:r>
              <a:rPr lang="en-GB" sz="39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: PALABRAS </a:t>
            </a:r>
            <a:r>
              <a:rPr lang="en-GB" sz="39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RESERVADAS</a:t>
            </a:r>
            <a:endParaRPr sz="39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71"/>
          <p:cNvSpPr txBox="1"/>
          <p:nvPr/>
        </p:nvSpPr>
        <p:spPr>
          <a:xfrm>
            <a:off x="452225" y="1583950"/>
            <a:ext cx="81684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Palabras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aquellas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construir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JavaScript y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tanto no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utilizadas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libremente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son: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4" name="Google Shape;474;p71"/>
          <p:cNvSpPr txBox="1"/>
          <p:nvPr/>
        </p:nvSpPr>
        <p:spPr>
          <a:xfrm>
            <a:off x="1422200" y="3169150"/>
            <a:ext cx="6356100" cy="13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break, case, catch, continue, default, let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delete, do, else, finally, for, function, if, in,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new, return, switch, this, throw, try,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, var, void, while, with, y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varias</a:t>
            </a:r>
            <a:r>
              <a:rPr lang="en-GB" sz="1600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más</a:t>
            </a:r>
            <a:endParaRPr sz="1600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 Y </a:t>
            </a:r>
            <a:r>
              <a:rPr lang="en-GB" sz="3600" i="1" dirty="0" err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36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/>
        </p:nvSpPr>
        <p:spPr>
          <a:xfrm>
            <a:off x="3035550" y="419675"/>
            <a:ext cx="30729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VARIABLES</a:t>
            </a:r>
            <a:endParaRPr sz="4000" i="1" dirty="0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7" name="Google Shape;487;p73"/>
          <p:cNvSpPr txBox="1"/>
          <p:nvPr/>
        </p:nvSpPr>
        <p:spPr>
          <a:xfrm>
            <a:off x="225650" y="1405800"/>
            <a:ext cx="3846300" cy="29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memoria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que,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indica,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cambiar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contenido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lo largo de la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ejecución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un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</a:t>
            </a:r>
            <a:r>
              <a:rPr lang="en-GB" sz="18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 b="1" dirty="0">
              <a:solidFill>
                <a:schemeClr val="tx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las variables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almacenamos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diversos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8" name="Google Shape;488;p73"/>
          <p:cNvSpPr txBox="1"/>
          <p:nvPr/>
        </p:nvSpPr>
        <p:spPr>
          <a:xfrm>
            <a:off x="4214825" y="1377750"/>
            <a:ext cx="4679100" cy="29892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ES5. 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“Jorge”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Declaración</a:t>
            </a: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variable ES6.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“Paez”;</a:t>
            </a:r>
            <a:endParaRPr sz="1600" dirty="0">
              <a:solidFill>
                <a:schemeClr val="accent6">
                  <a:lumMod val="60000"/>
                  <a:lumOff val="4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 err="1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CURSO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/>
        </p:nvSpPr>
        <p:spPr>
          <a:xfrm>
            <a:off x="988575" y="4755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tx2"/>
                </a:solidFill>
                <a:latin typeface="Anton"/>
                <a:ea typeface="Anton"/>
                <a:cs typeface="Anton"/>
                <a:sym typeface="Anton"/>
              </a:rPr>
              <a:t>DECLARACIÓN</a:t>
            </a:r>
            <a:endParaRPr sz="4000" i="1">
              <a:solidFill>
                <a:schemeClr val="tx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74"/>
          <p:cNvSpPr txBox="1"/>
          <p:nvPr/>
        </p:nvSpPr>
        <p:spPr>
          <a:xfrm>
            <a:off x="321450" y="1651975"/>
            <a:ext cx="49158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b="1" dirty="0" err="1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crearla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palabra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reservada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>
                <a:solidFill>
                  <a:schemeClr val="tx1"/>
                </a:solidFill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let o const.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Escribimos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palabras claves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seguido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nuestra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variable. Para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nombres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debemos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espacios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ni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especiales</a:t>
            </a:r>
            <a:r>
              <a:rPr lang="en-GB" sz="1800" dirty="0">
                <a:solidFill>
                  <a:schemeClr val="tx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 dirty="0">
              <a:solidFill>
                <a:schemeClr val="tx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74"/>
          <p:cNvSpPr txBox="1"/>
          <p:nvPr/>
        </p:nvSpPr>
        <p:spPr>
          <a:xfrm>
            <a:off x="5438274" y="1155996"/>
            <a:ext cx="3463958" cy="3489158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correcto</a:t>
            </a:r>
            <a:endParaRPr sz="16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telefono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anioNacimiento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GB" sz="16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incorrecto</a:t>
            </a:r>
            <a:endParaRPr sz="1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año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teléfono</a:t>
            </a:r>
            <a:r>
              <a:rPr lang="en-GB" sz="1600" dirty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 err="1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móvil</a:t>
            </a:r>
            <a:endParaRPr sz="1600" dirty="0">
              <a:solidFill>
                <a:srgbClr val="E0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/>
          <p:nvPr/>
        </p:nvSpPr>
        <p:spPr>
          <a:xfrm>
            <a:off x="1151400" y="5483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VALORES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75"/>
          <p:cNvSpPr txBox="1"/>
          <p:nvPr/>
        </p:nvSpPr>
        <p:spPr>
          <a:xfrm>
            <a:off x="727725" y="1443150"/>
            <a:ext cx="7696800" cy="34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asociar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JavaScript. Para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empezar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trabajaremos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comunes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son las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números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Number: 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entero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decimal.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 i="1" dirty="0">
                <a:solidFill>
                  <a:schemeClr val="tx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String: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otro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un 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un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compuesto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uno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definido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comillas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simples o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dobles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3000" dirty="0">
              <a:solidFill>
                <a:schemeClr val="bg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/>
        </p:nvSpPr>
        <p:spPr>
          <a:xfrm>
            <a:off x="1151400" y="42375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ASIGNACIÓN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76"/>
          <p:cNvSpPr txBox="1"/>
          <p:nvPr/>
        </p:nvSpPr>
        <p:spPr>
          <a:xfrm>
            <a:off x="541800" y="1089750"/>
            <a:ext cx="80604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variable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distintos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mediante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</a:t>
            </a:r>
            <a:r>
              <a:rPr lang="en-GB" sz="20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asignación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2000" dirty="0">
              <a:highlight>
                <a:srgbClr val="FF79C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0" name="Google Shape;510;p76"/>
          <p:cNvSpPr txBox="1"/>
          <p:nvPr/>
        </p:nvSpPr>
        <p:spPr>
          <a:xfrm>
            <a:off x="2588700" y="2072475"/>
            <a:ext cx="3966600" cy="2838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declaración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asignación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edad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nombre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apellido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/>
          <p:nvPr/>
        </p:nvSpPr>
        <p:spPr>
          <a:xfrm>
            <a:off x="-629274" y="390700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INICIALIZAR VARIABLES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7" name="Google Shape;517;p77"/>
          <p:cNvSpPr txBox="1"/>
          <p:nvPr/>
        </p:nvSpPr>
        <p:spPr>
          <a:xfrm>
            <a:off x="541800" y="1214350"/>
            <a:ext cx="80604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declarar una variable y asignarle un valor inicial en el mismo proceso:</a:t>
            </a:r>
            <a:endParaRPr sz="200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8" name="Google Shape;518;p77"/>
          <p:cNvSpPr txBox="1"/>
          <p:nvPr/>
        </p:nvSpPr>
        <p:spPr>
          <a:xfrm>
            <a:off x="2588700" y="2195650"/>
            <a:ext cx="3966600" cy="21408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// variables </a:t>
            </a:r>
            <a:r>
              <a:rPr lang="en-GB" sz="1600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inicializadas</a:t>
            </a:r>
            <a:endParaRPr sz="1600" dirty="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EF89D2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edad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John R.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apellido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Doe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DDDB3B3-2531-1CE6-B481-6BE7BBD7F3BE}"/>
              </a:ext>
            </a:extLst>
          </p:cNvPr>
          <p:cNvSpPr txBox="1"/>
          <p:nvPr/>
        </p:nvSpPr>
        <p:spPr>
          <a:xfrm>
            <a:off x="258679" y="1306774"/>
            <a:ext cx="86266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SIEMPRE VAN A PODER ADELANTAR CONTENIDOS (QUEDA TODO HABILITADO)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SE VAN A ENCONTRAR CON LABORATORIOS Y DESAFÍOS.	SON EJERCICIOS PROPUESTOS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TAMBIÉN TIENEN UN PROYECTO INTEGRADOR QUE ES LA IDEA PUEDAN ARMARLO DURANTE EL CURSO.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AL FINAL, TIENEN LOS EXÁMENES.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AR" sz="1800" b="1" dirty="0">
                <a:solidFill>
                  <a:schemeClr val="bg1"/>
                </a:solidFill>
              </a:rPr>
              <a:t>LOS EXÁMENES, ESTÁN PREPARADOS CON EL MATERIAL DEL </a:t>
            </a:r>
            <a:r>
              <a:rPr lang="es-AR" sz="1800" b="1" dirty="0" err="1">
                <a:solidFill>
                  <a:schemeClr val="bg1"/>
                </a:solidFill>
              </a:rPr>
              <a:t>ALUMNI</a:t>
            </a:r>
            <a:r>
              <a:rPr lang="es-AR" sz="1800" b="1" dirty="0">
                <a:solidFill>
                  <a:schemeClr val="bg1"/>
                </a:solidFill>
              </a:rPr>
              <a:t>, POR LO CUAL, ES RECOMENDABLE ANTES DE RENDIRLO, HABER VISTO TODO EL CONTENIDO DEL MODULO.</a:t>
            </a:r>
          </a:p>
        </p:txBody>
      </p:sp>
      <p:sp>
        <p:nvSpPr>
          <p:cNvPr id="2" name="Google Shape;272;p51">
            <a:extLst>
              <a:ext uri="{FF2B5EF4-FFF2-40B4-BE49-F238E27FC236}">
                <a16:creationId xmlns:a16="http://schemas.microsoft.com/office/drawing/2014/main" id="{7CEB1E39-EDFC-AE53-4A49-11F808E20471}"/>
              </a:ext>
            </a:extLst>
          </p:cNvPr>
          <p:cNvSpPr txBox="1"/>
          <p:nvPr/>
        </p:nvSpPr>
        <p:spPr>
          <a:xfrm>
            <a:off x="258679" y="317674"/>
            <a:ext cx="5091655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CONSIDERACIONES</a:t>
            </a:r>
            <a:r>
              <a:rPr lang="en-GB" sz="3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3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INICIALES</a:t>
            </a:r>
            <a:endParaRPr sz="3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762264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9"/>
          <p:cNvSpPr txBox="1"/>
          <p:nvPr/>
        </p:nvSpPr>
        <p:spPr>
          <a:xfrm>
            <a:off x="-1278979" y="147653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 BÁSICAS</a:t>
            </a:r>
            <a:endParaRPr sz="4000" i="1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4" name="Google Shape;534;p79"/>
          <p:cNvSpPr txBox="1"/>
          <p:nvPr/>
        </p:nvSpPr>
        <p:spPr>
          <a:xfrm>
            <a:off x="1061400" y="731154"/>
            <a:ext cx="70212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numéricos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podes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operaciones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matemáticas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sumas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restas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multiplicaciones,etc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5" name="Google Shape;535;p79"/>
          <p:cNvSpPr txBox="1"/>
          <p:nvPr/>
        </p:nvSpPr>
        <p:spPr>
          <a:xfrm>
            <a:off x="1254300" y="1465000"/>
            <a:ext cx="66354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//Suma 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(1 + 2 = 3)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resultadoSuma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Resta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(2 - 1 = 1)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resultadoResta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de dos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números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(2 * 3 = 6)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resultadoProducto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numeroB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NUMEROC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/>
        </p:nvSpPr>
        <p:spPr>
          <a:xfrm>
            <a:off x="-1134600" y="114679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OPERACIONES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BÁSICAS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80"/>
          <p:cNvSpPr txBox="1"/>
          <p:nvPr/>
        </p:nvSpPr>
        <p:spPr>
          <a:xfrm>
            <a:off x="885450" y="731150"/>
            <a:ext cx="73566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variables de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string (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 se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i="1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concatenar</a:t>
            </a:r>
            <a:r>
              <a:rPr lang="en-GB" sz="1800" i="1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Es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decir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8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combinarlas</a:t>
            </a:r>
            <a:r>
              <a:rPr lang="en-GB" sz="18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3" name="Google Shape;543;p80"/>
          <p:cNvSpPr txBox="1"/>
          <p:nvPr/>
        </p:nvSpPr>
        <p:spPr>
          <a:xfrm>
            <a:off x="142950" y="1545350"/>
            <a:ext cx="8858100" cy="3538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y 1 (“IT" + 1 = “IT1")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Concatenar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, BLANCO y 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(“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" + " " + “IT" = “</a:t>
            </a:r>
            <a:r>
              <a:rPr lang="en-GB" sz="1500" dirty="0" err="1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Educacion</a:t>
            </a:r>
            <a:r>
              <a:rPr lang="en-GB" sz="1500" dirty="0">
                <a:solidFill>
                  <a:srgbClr val="6272A4"/>
                </a:solidFill>
                <a:latin typeface="Consolas"/>
                <a:ea typeface="Consolas"/>
                <a:cs typeface="Consolas"/>
                <a:sym typeface="Consolas"/>
              </a:rPr>
              <a:t> IT")</a:t>
            </a:r>
            <a:endParaRPr sz="1500" dirty="0">
              <a:solidFill>
                <a:srgbClr val="6272A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resultadoC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BD93F9"/>
                </a:solidFill>
                <a:latin typeface="Consolas"/>
                <a:ea typeface="Consolas"/>
                <a:cs typeface="Consolas"/>
                <a:sym typeface="Consolas"/>
              </a:rPr>
              <a:t>ESPACIO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textoB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F79C6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75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AR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 LÓGICOS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385011" y="533103"/>
            <a:ext cx="695291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67"/>
          <p:cNvSpPr txBox="1"/>
          <p:nvPr/>
        </p:nvSpPr>
        <p:spPr>
          <a:xfrm>
            <a:off x="1067125" y="1591726"/>
            <a:ext cx="70662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operadores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lógicos</a:t>
            </a:r>
            <a:r>
              <a:rPr lang="en-GB" sz="2000" dirty="0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habituales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son: 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es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distinto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menor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mayor, mayor 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igual</a:t>
            </a:r>
            <a: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(y), or (o) y not (no). </a:t>
            </a:r>
            <a:endParaRPr sz="2000" b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sintaxis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símbolos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veremos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continuación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Cabe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destacar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que hay que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prestar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no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confundir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‘==’ con ‘=’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porque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implican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distintas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GB" sz="2000" b="1" dirty="0">
                <a:solidFill>
                  <a:schemeClr val="dk1"/>
                </a:solidFill>
                <a:highlight>
                  <a:srgbClr val="FF79C6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br>
              <a:rPr lang="en-GB" sz="2000" b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/>
        </p:nvSpPr>
        <p:spPr>
          <a:xfrm>
            <a:off x="709863" y="121828"/>
            <a:ext cx="6695187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EN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JS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10" name="Google Shape;410;p68"/>
          <p:cNvGraphicFramePr/>
          <p:nvPr/>
        </p:nvGraphicFramePr>
        <p:xfrm>
          <a:off x="794084" y="1063025"/>
          <a:ext cx="7724275" cy="4053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1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4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OPERADORES LÓGICOS Y RELACIONALES</a:t>
                      </a:r>
                      <a:endParaRPr sz="1400">
                        <a:solidFill>
                          <a:schemeClr val="tx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DESCRIPCIÓN</a:t>
                      </a:r>
                      <a:endParaRPr sz="1400">
                        <a:solidFill>
                          <a:schemeClr val="tx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45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tx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EJEMPLO</a:t>
                      </a:r>
                      <a:endParaRPr sz="1400" dirty="0">
                        <a:solidFill>
                          <a:schemeClr val="tx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igual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===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igual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===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distinto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!==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 estrictamente distinto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!== b</a:t>
                      </a:r>
                      <a:endParaRPr sz="1600" b="1" dirty="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&lt;, &lt;=, &gt;, &gt;=</a:t>
                      </a:r>
                      <a:endParaRPr sz="2800" b="1" baseline="-25000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Menor, menor o igual, mayor, mayor o igual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&lt;= b</a:t>
                      </a:r>
                      <a:endParaRPr sz="1600" b="1">
                        <a:solidFill>
                          <a:schemeClr val="bg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&amp;&amp;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and (y)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&amp;&amp; b</a:t>
                      </a:r>
                      <a:endParaRPr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||</a:t>
                      </a:r>
                      <a:endParaRPr sz="9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or (o)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|| b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Operador not (no)</a:t>
                      </a:r>
                      <a:endParaRPr sz="1600" b="1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!a</a:t>
                      </a:r>
                      <a:endParaRPr sz="16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/>
        </p:nvSpPr>
        <p:spPr>
          <a:xfrm>
            <a:off x="385011" y="533103"/>
            <a:ext cx="6952914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OPERADORES</a:t>
            </a:r>
            <a:r>
              <a:rPr lang="en-GB" sz="45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5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LÓGICOS</a:t>
            </a:r>
            <a:endParaRPr sz="45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D3B97E1-EF51-2DA3-4EF1-6CB00C0BC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622" y="1369759"/>
            <a:ext cx="3224462" cy="1846659"/>
          </a:xfrm>
          <a:prstGeom prst="rect">
            <a:avLst/>
          </a:prstGeom>
          <a:solidFill>
            <a:srgbClr val="08090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// Operador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 true &amp;&amp; true; //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true &amp;&amp; false; // false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false &amp;&amp; true; // false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false &amp;&amp; false; // false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C7DC25A-566F-DEA4-F1C4-88099BC7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918" y="1369758"/>
            <a:ext cx="3060030" cy="1846659"/>
          </a:xfrm>
          <a:prstGeom prst="rect">
            <a:avLst/>
          </a:prstGeom>
          <a:solidFill>
            <a:srgbClr val="08090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// operador </a:t>
            </a:r>
            <a:r>
              <a:rPr kumimoji="0" lang="es-AR" altLang="es-AR" sz="2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OR</a:t>
            </a: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true || true; //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true || false; //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false || true; // 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2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var(--ff-monospace)"/>
              </a:rPr>
              <a:t> false || false; // false</a:t>
            </a:r>
            <a: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 descr="Por qué no Autor religión marcadores booleanos Melbourne Stevenson  Permeabilidad">
            <a:extLst>
              <a:ext uri="{FF2B5EF4-FFF2-40B4-BE49-F238E27FC236}">
                <a16:creationId xmlns:a16="http://schemas.microsoft.com/office/drawing/2014/main" id="{4A257264-1E8D-E61E-876C-E8A774DA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46" y="3359819"/>
            <a:ext cx="63817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15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22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PROMPT, </a:t>
            </a:r>
            <a:r>
              <a:rPr lang="en-GB" sz="3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Y ALERT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PROMPT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3" name="Google Shape;573;p85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prompt()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cuadro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diálogo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proporcionar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colocará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campo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devuelve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cadena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representa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ingresó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4" name="Google Shape;574;p85"/>
          <p:cNvSpPr txBox="1"/>
          <p:nvPr/>
        </p:nvSpPr>
        <p:spPr>
          <a:xfrm>
            <a:off x="1195498" y="3398850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nombreIngresado </a:t>
            </a:r>
            <a:r>
              <a:rPr lang="en-GB" sz="160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 su nombre</a:t>
            </a:r>
            <a:r>
              <a:rPr lang="en-GB" sz="160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999999"/>
              </a:solidFill>
              <a:highlight>
                <a:srgbClr val="15151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4"/>
          <p:cNvSpPr txBox="1"/>
          <p:nvPr/>
        </p:nvSpPr>
        <p:spPr>
          <a:xfrm>
            <a:off x="591884" y="332677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4400" b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MANOS A LA </a:t>
            </a:r>
            <a:r>
              <a:rPr lang="en-GB" sz="4400" b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OBRA</a:t>
            </a:r>
            <a:endParaRPr sz="4400" b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7F67632F-DA2B-CF32-E082-C2608153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96" y="1321777"/>
            <a:ext cx="6360041" cy="362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11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5143000" y="1274250"/>
            <a:ext cx="3740100" cy="25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pantalla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web que le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solicitará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dato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ingresa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lo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conoce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</a:t>
            </a:r>
            <a:r>
              <a:rPr lang="en-GB" sz="2000" dirty="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b="1" i="1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entrada.</a:t>
            </a:r>
            <a:endParaRPr sz="2000" b="1" i="1" dirty="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86"/>
          <p:cNvSpPr txBox="1"/>
          <p:nvPr/>
        </p:nvSpPr>
        <p:spPr>
          <a:xfrm>
            <a:off x="260899" y="555306"/>
            <a:ext cx="2813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PROMPT 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2" name="Google Shape;582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900" y="1274238"/>
            <a:ext cx="4882099" cy="2030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7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CONSOLA</a:t>
            </a:r>
            <a:endParaRPr sz="40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9" name="Google Shape;589;p87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console.log()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consola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0" name="Google Shape;590;p87"/>
          <p:cNvSpPr txBox="1"/>
          <p:nvPr/>
        </p:nvSpPr>
        <p:spPr>
          <a:xfrm>
            <a:off x="1195500" y="2747550"/>
            <a:ext cx="6753000" cy="13311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Mensaje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de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prueba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6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“John Doe”</a:t>
            </a:r>
            <a:endParaRPr sz="1600" dirty="0">
              <a:solidFill>
                <a:srgbClr val="E9F28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8"/>
          <p:cNvSpPr txBox="1"/>
          <p:nvPr/>
        </p:nvSpPr>
        <p:spPr>
          <a:xfrm>
            <a:off x="4973875" y="1618325"/>
            <a:ext cx="37401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Chrome, la consola del navegador está disponible accediendo mediante: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Botón derecho sobre alguna parte de la web &gt; Inspeccionar &gt; Consola</a:t>
            </a:r>
            <a:endParaRPr sz="2000" i="1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88"/>
          <p:cNvSpPr txBox="1"/>
          <p:nvPr/>
        </p:nvSpPr>
        <p:spPr>
          <a:xfrm>
            <a:off x="4973875" y="80092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2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CONSOLE.LOG</a:t>
            </a:r>
            <a:endParaRPr sz="2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7" y="1618325"/>
            <a:ext cx="4672200" cy="13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/>
          <p:nvPr/>
        </p:nvSpPr>
        <p:spPr>
          <a:xfrm>
            <a:off x="1082400" y="857925"/>
            <a:ext cx="68412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ALERT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89"/>
          <p:cNvSpPr txBox="1"/>
          <p:nvPr/>
        </p:nvSpPr>
        <p:spPr>
          <a:xfrm>
            <a:off x="952975" y="1550325"/>
            <a:ext cx="72945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sentencia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>
                <a:solidFill>
                  <a:schemeClr val="tx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alert()</a:t>
            </a:r>
            <a:r>
              <a:rPr lang="en-GB" sz="20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mostrará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ventana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sobre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web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mostrando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mensaje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pase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la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llamada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89"/>
          <p:cNvSpPr txBox="1"/>
          <p:nvPr/>
        </p:nvSpPr>
        <p:spPr>
          <a:xfrm>
            <a:off x="1170673" y="3191325"/>
            <a:ext cx="6753000" cy="13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6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¡Hola </a:t>
            </a:r>
            <a:r>
              <a:rPr lang="en-GB" sz="16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EducacionIT</a:t>
            </a:r>
            <a:r>
              <a:rPr lang="en-GB" sz="16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-GB" sz="16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FLUJO">
            <a:extLst>
              <a:ext uri="{FF2B5EF4-FFF2-40B4-BE49-F238E27FC236}">
                <a16:creationId xmlns:a16="http://schemas.microsoft.com/office/drawing/2014/main" id="{30475888-E007-5BDA-E1F3-ED92444D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82" y="1230222"/>
            <a:ext cx="5270435" cy="37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96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1"/>
          <p:cNvSpPr txBox="1"/>
          <p:nvPr/>
        </p:nvSpPr>
        <p:spPr>
          <a:xfrm>
            <a:off x="-114221" y="296238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DE SCRIPT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COMPLETO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0" name="Google Shape;620;p91"/>
          <p:cNvSpPr txBox="1"/>
          <p:nvPr/>
        </p:nvSpPr>
        <p:spPr>
          <a:xfrm>
            <a:off x="585900" y="1022425"/>
            <a:ext cx="79722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Script JS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corriendo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archivo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HTML.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1" name="Google Shape;621;p91"/>
          <p:cNvSpPr txBox="1"/>
          <p:nvPr/>
        </p:nvSpPr>
        <p:spPr>
          <a:xfrm>
            <a:off x="1015900" y="1548250"/>
            <a:ext cx="7375200" cy="3442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i="1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&gt;Mi primer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Esta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página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contiene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app&lt;/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Ingrese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una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letra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entrada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 err="1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ingresada</a:t>
            </a:r>
            <a:r>
              <a:rPr lang="en-GB" sz="1500" dirty="0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GB" sz="1500" dirty="0">
                <a:solidFill>
                  <a:srgbClr val="50FA7B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500" dirty="0" err="1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salida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GB" sz="1500" dirty="0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 sz="1500" dirty="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dirty="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390550"/>
            <a:ext cx="5219700" cy="2019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9" name="Google Shape;62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225" y="2859875"/>
            <a:ext cx="5257800" cy="1485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30" name="Google Shape;630;p92"/>
          <p:cNvSpPr txBox="1"/>
          <p:nvPr/>
        </p:nvSpPr>
        <p:spPr>
          <a:xfrm>
            <a:off x="128025" y="1015225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Si se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ingresa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“A”...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1" name="Google Shape;631;p92"/>
          <p:cNvSpPr/>
          <p:nvPr/>
        </p:nvSpPr>
        <p:spPr>
          <a:xfrm>
            <a:off x="2844450" y="1132675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92"/>
          <p:cNvSpPr/>
          <p:nvPr/>
        </p:nvSpPr>
        <p:spPr>
          <a:xfrm>
            <a:off x="2844450" y="3321050"/>
            <a:ext cx="702300" cy="24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5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92"/>
          <p:cNvSpPr txBox="1"/>
          <p:nvPr/>
        </p:nvSpPr>
        <p:spPr>
          <a:xfrm>
            <a:off x="128025" y="3203600"/>
            <a:ext cx="2716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Me </a:t>
            </a:r>
            <a:r>
              <a:rPr lang="en-GB" sz="26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devuelve</a:t>
            </a:r>
            <a:r>
              <a:rPr lang="en-GB" sz="26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...</a:t>
            </a:r>
            <a:endParaRPr sz="26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5"/>
          <p:cNvSpPr txBox="1"/>
          <p:nvPr/>
        </p:nvSpPr>
        <p:spPr>
          <a:xfrm>
            <a:off x="1000474" y="842211"/>
            <a:ext cx="8143525" cy="414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Consola, variables y tipos de datos | </a:t>
            </a:r>
            <a:r>
              <a:rPr lang="es-MX" sz="1800" b="1" i="1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apuntes de majo (página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 a 8).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Variables, valores y referencias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 lo explico con gatitos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Práctica interactiva sobre algoritmia | </a:t>
            </a:r>
            <a:r>
              <a:rPr lang="es-MX" sz="1800" b="1" i="1" u="sng" dirty="0">
                <a:solidFill>
                  <a:srgbClr val="0097A7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aventura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del punto.</a:t>
            </a:r>
            <a:endParaRPr lang="es-MX" sz="1800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Herramienta recomendada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studio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Libro Eloquent JavaScript | 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7"/>
              </a:rPr>
              <a:t>Eloquent JavaScript</a:t>
            </a:r>
            <a:endParaRPr lang="es-MX" sz="1800" b="1" i="1" u="sng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spcBef>
                <a:spcPts val="1000"/>
              </a:spcBef>
              <a:buClr>
                <a:srgbClr val="3CEFAB"/>
              </a:buClr>
              <a:buSzPts val="1800"/>
            </a:pPr>
            <a:r>
              <a:rPr lang="es-MX" sz="1800" i="1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"/>
              </a:rPr>
              <a:t>Documentación y referencias|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MDN</a:t>
            </a:r>
            <a:r>
              <a:rPr lang="es-MX" sz="1800" b="1" i="1" u="sng" dirty="0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 </a:t>
            </a:r>
            <a:r>
              <a:rPr lang="es-MX" sz="1800" b="1" i="1" u="sng" dirty="0" err="1">
                <a:solidFill>
                  <a:schemeClr val="bg1"/>
                </a:solidFill>
                <a:latin typeface="+mn-lt"/>
                <a:ea typeface="Helvetica Neue"/>
                <a:cs typeface="Helvetica Neue"/>
                <a:sym typeface="Helvetica Neue"/>
                <a:hlinkClick r:id="rId8"/>
              </a:rPr>
              <a:t>References</a:t>
            </a: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</a:pPr>
            <a:endParaRPr lang="es-MX" sz="1800" i="1" dirty="0">
              <a:solidFill>
                <a:schemeClr val="bg1"/>
              </a:solidFill>
              <a:latin typeface="+mn-lt"/>
              <a:ea typeface="Helvetica Neue Light"/>
              <a:cs typeface="Helvetica Neue Light"/>
              <a:sym typeface="Helvetica Neue"/>
            </a:endParaRPr>
          </a:p>
        </p:txBody>
      </p:sp>
      <p:sp>
        <p:nvSpPr>
          <p:cNvPr id="728" name="Google Shape;728;p105"/>
          <p:cNvSpPr txBox="1"/>
          <p:nvPr/>
        </p:nvSpPr>
        <p:spPr>
          <a:xfrm>
            <a:off x="806949" y="374961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RECOMENDADOS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/>
        </p:nvSpPr>
        <p:spPr>
          <a:xfrm>
            <a:off x="111967" y="1760100"/>
            <a:ext cx="8278589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</a:t>
            </a:r>
            <a:r>
              <a:rPr lang="en-GB" sz="19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programación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se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principalmente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aportar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9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dinamismo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sitios y </a:t>
            </a:r>
            <a:r>
              <a:rPr lang="en-GB" sz="1900" b="1" i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aplicaciones</a:t>
            </a:r>
            <a:r>
              <a:rPr lang="en-GB" sz="1900" b="1" i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</a:t>
            </a:r>
            <a:r>
              <a:rPr lang="en-GB" sz="19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9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complemento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web </a:t>
            </a:r>
            <a:r>
              <a:rPr lang="en-GB" sz="1900" b="1" dirty="0">
                <a:solidFill>
                  <a:schemeClr val="tx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HTML Y CSS3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permitiendo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nuevas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funcionalidades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avanzadas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usuarios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interactuar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otras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aplicaciones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900" dirty="0" err="1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servicios</a:t>
            </a:r>
            <a:r>
              <a:rPr lang="en-GB" sz="1900" dirty="0">
                <a:solidFill>
                  <a:schemeClr val="tx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backend.</a:t>
            </a:r>
            <a:endParaRPr sz="2000" dirty="0">
              <a:solidFill>
                <a:schemeClr val="tx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58"/>
          <p:cNvSpPr txBox="1"/>
          <p:nvPr/>
        </p:nvSpPr>
        <p:spPr>
          <a:xfrm>
            <a:off x="317850" y="346224"/>
            <a:ext cx="34209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¿</a:t>
            </a:r>
            <a:r>
              <a:rPr lang="en-GB" sz="3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QUÉ</a:t>
            </a:r>
            <a:r>
              <a:rPr lang="en-GB" sz="3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ES JAVASCRIPT?</a:t>
            </a:r>
            <a:endParaRPr sz="3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/>
        </p:nvSpPr>
        <p:spPr>
          <a:xfrm>
            <a:off x="567050" y="1120175"/>
            <a:ext cx="81873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compilado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lenguaje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interpretado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medio de un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intérprete</a:t>
            </a:r>
            <a:r>
              <a:rPr lang="en-GB" sz="2000" dirty="0">
                <a:solidFill>
                  <a:schemeClr val="tx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 dirty="0">
              <a:solidFill>
                <a:schemeClr val="tx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nuestro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caso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navegadores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interpretar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accedemos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página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través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del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navegador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éste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lang="en-GB" sz="2000" dirty="0" err="1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encarga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leer y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ejecutar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archivos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que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conforman</a:t>
            </a:r>
            <a:r>
              <a:rPr lang="en-GB" sz="2000" dirty="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</a:t>
            </a:r>
            <a:r>
              <a:rPr lang="en-GB" sz="2000" dirty="0" err="1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 dirty="0">
                <a:solidFill>
                  <a:schemeClr val="bg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(HTML, CSS, JS).</a:t>
            </a:r>
            <a:endParaRPr sz="2000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59"/>
          <p:cNvSpPr txBox="1"/>
          <p:nvPr/>
        </p:nvSpPr>
        <p:spPr>
          <a:xfrm>
            <a:off x="111746" y="244975"/>
            <a:ext cx="51015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LENGUAJE</a:t>
            </a:r>
            <a:r>
              <a:rPr lang="en-GB" sz="4000" i="1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4000" i="1" dirty="0" err="1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INTERPRETADO</a:t>
            </a:r>
            <a:endParaRPr sz="4000" i="1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bg1"/>
                </a:solidFill>
                <a:latin typeface="Anton"/>
                <a:ea typeface="Anton"/>
                <a:cs typeface="Anton"/>
                <a:sym typeface="Anton"/>
              </a:rPr>
              <a:t>HISTORIA DE JAVASCRIPT</a:t>
            </a:r>
            <a:endParaRPr sz="3600" dirty="0">
              <a:solidFill>
                <a:schemeClr val="bg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2755</Words>
  <Application>Microsoft Macintosh PowerPoint</Application>
  <PresentationFormat>Presentación en pantalla (16:9)</PresentationFormat>
  <Paragraphs>381</Paragraphs>
  <Slides>67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67</vt:i4>
      </vt:variant>
    </vt:vector>
  </HeadingPairs>
  <TitlesOfParts>
    <vt:vector size="79" baseType="lpstr">
      <vt:lpstr>Wingdings</vt:lpstr>
      <vt:lpstr>var(--ff-monospace)</vt:lpstr>
      <vt:lpstr>Arial</vt:lpstr>
      <vt:lpstr>Courier New</vt:lpstr>
      <vt:lpstr>Consolas</vt:lpstr>
      <vt:lpstr>Lato</vt:lpstr>
      <vt:lpstr>Didact Gothic</vt:lpstr>
      <vt:lpstr>Helvetica Neue</vt:lpstr>
      <vt:lpstr>Helvetica Neue Light</vt:lpstr>
      <vt:lpstr>Anton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Angel PAEZ</dc:creator>
  <cp:lastModifiedBy>Jorge Angel PAEZ</cp:lastModifiedBy>
  <cp:revision>17</cp:revision>
  <dcterms:modified xsi:type="dcterms:W3CDTF">2023-03-18T12:42:21Z</dcterms:modified>
</cp:coreProperties>
</file>